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F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C4C9-88EF-425A-A23F-DE758F83C99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5422-C76A-4F95-9258-003EF7F21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74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279D-7164-4650-8718-7A71120A21AC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02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B2E4-EC8E-4898-8023-64CFC6CDE1ED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49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210-65F8-43E0-8BC6-A124C24896DF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71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8BC6-2B1F-47C7-B2F6-9424F04FF4F6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49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866E-A22E-4304-ADFC-8A1BDF8693C8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9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094A-4E69-45CC-8518-A07800CCC1D9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7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8EE-7E20-4ED3-A4C9-C8242434452B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4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4C8-0965-48EF-9FEA-36654F2F2FE2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5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0AF-BCCA-4D34-94A3-A87BC3BE0158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8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E9CD-D348-44FF-8F1E-1B10E3F074CB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0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9707-F0D4-427E-AD2D-0AEA09AB47DF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4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173B-7DFC-4FC8-A61F-AA41CC51CADA}" type="datetime1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3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Halit\Desktop\&#1087;&#1077;&#1076;&#1089;&#1086;&#1074;&#1077;&#1090;\&#1042;%20&#1052;&#1072;&#1088;&#1080;&#1081;%20&#1069;&#1083;%20&#1096;&#1082;&#1086;&#1083;&#1100;&#1085;&#1080;&#1094;&#1072;%20&#1089;&#1087;&#1072;&#1089;&#1083;&#1072;%20&#1080;&#1079;%20&#1086;&#1075;&#1085;&#1103;%20&#1095;&#1077;&#1090;&#1074;&#1077;&#1088;&#1099;&#1093;%20&#1076;&#1077;&#1090;&#1077;&#1081;.mp4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34901" y="286439"/>
            <a:ext cx="8400628" cy="6015209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0" y="2040697"/>
            <a:ext cx="4330159" cy="4495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3701" y="471037"/>
            <a:ext cx="4913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Современный классный час по ФГОС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852" y="2159088"/>
            <a:ext cx="4671152" cy="374791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6500" y="382029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Рефлексия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9701" name="Picture 5" descr="http://fs00.infourok.ru/images/doc/221/13889/4/img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568" y="1513016"/>
            <a:ext cx="7126646" cy="5074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6500" y="382029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Рефлексия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5636" y="1487055"/>
            <a:ext cx="8275782" cy="5246254"/>
          </a:xfrm>
          <a:prstGeom prst="roundRect">
            <a:avLst>
              <a:gd name="adj" fmla="val 0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9432" y="1713350"/>
            <a:ext cx="430652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Букет настроения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На доске изображена ваза. Если вам понравилось на уроке, и вы удовлетворены своей работой, то прикрепите к вазе красный цветок, если не понравилось –    голубой.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Рисунок 9" descr="20160202_101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4117" y="1492044"/>
            <a:ext cx="3755309" cy="5007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6500" y="382029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Рефлексия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5636" y="1487055"/>
            <a:ext cx="8275782" cy="5246254"/>
          </a:xfrm>
          <a:prstGeom prst="roundRect">
            <a:avLst>
              <a:gd name="adj" fmla="val 0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7084" y="1481017"/>
            <a:ext cx="32741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Корзина идей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 мнение о классном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записывают на листочках, складывают в корзину, учитель выборочно зачитывает мнения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4035" name="Picture 3" descr="http://universe-packaging.ru/images/wicker-baskets-for-gif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2789" y="1453053"/>
            <a:ext cx="4489430" cy="463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6500" y="382029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Рефлексия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5636" y="1487055"/>
            <a:ext cx="3969551" cy="4923577"/>
          </a:xfrm>
          <a:prstGeom prst="roundRect">
            <a:avLst>
              <a:gd name="adj" fmla="val 0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 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dirty="0" smtClean="0"/>
              <a:t>Закончите предложения, примерив на себя шесть шляп мышления:</a:t>
            </a:r>
            <a:br>
              <a:rPr lang="ru-RU" dirty="0" smtClean="0"/>
            </a:br>
            <a:endParaRPr lang="ru-RU" dirty="0" smtClean="0"/>
          </a:p>
          <a:p>
            <a:r>
              <a:rPr lang="ru-RU" b="1" i="1" dirty="0" smtClean="0"/>
              <a:t>Б</a:t>
            </a:r>
            <a:r>
              <a:rPr lang="ru-RU" i="1" dirty="0" smtClean="0"/>
              <a:t>елая шляпа: - Я узнал (а)...</a:t>
            </a:r>
            <a:endParaRPr lang="ru-RU" dirty="0" smtClean="0"/>
          </a:p>
          <a:p>
            <a:r>
              <a:rPr lang="ru-RU" b="1" i="1" dirty="0" smtClean="0"/>
              <a:t>Ж</a:t>
            </a:r>
            <a:r>
              <a:rPr lang="ru-RU" i="1" dirty="0" smtClean="0"/>
              <a:t>елтая шляпа: - Я научился...</a:t>
            </a:r>
            <a:endParaRPr lang="ru-RU" dirty="0" smtClean="0"/>
          </a:p>
          <a:p>
            <a:r>
              <a:rPr lang="ru-RU" b="1" i="1" dirty="0" smtClean="0"/>
              <a:t>К</a:t>
            </a:r>
            <a:r>
              <a:rPr lang="ru-RU" i="1" dirty="0" smtClean="0"/>
              <a:t>расная шляпа: - Мне понравилось...</a:t>
            </a:r>
            <a:endParaRPr lang="ru-RU" dirty="0" smtClean="0"/>
          </a:p>
          <a:p>
            <a:r>
              <a:rPr lang="ru-RU" b="1" i="1" dirty="0" smtClean="0"/>
              <a:t>Ч</a:t>
            </a:r>
            <a:r>
              <a:rPr lang="ru-RU" i="1" dirty="0" smtClean="0"/>
              <a:t>ерная шляпа: - Я затруднялся...</a:t>
            </a:r>
            <a:endParaRPr lang="ru-RU" dirty="0" smtClean="0"/>
          </a:p>
          <a:p>
            <a:r>
              <a:rPr lang="ru-RU" b="1" i="1" dirty="0" smtClean="0"/>
              <a:t>З</a:t>
            </a:r>
            <a:r>
              <a:rPr lang="ru-RU" i="1" dirty="0" smtClean="0"/>
              <a:t>еленая шляпа: - В своей практике я применю...</a:t>
            </a:r>
            <a:endParaRPr lang="ru-RU" dirty="0" smtClean="0"/>
          </a:p>
          <a:p>
            <a:r>
              <a:rPr lang="ru-RU" b="1" i="1" dirty="0" smtClean="0"/>
              <a:t>С</a:t>
            </a:r>
            <a:r>
              <a:rPr lang="ru-RU" i="1" dirty="0" smtClean="0"/>
              <a:t>иняя шляпа: - Мастер-класс для меня...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1986" name="Picture 2" descr="http://fs00.infourok.ru/images/doc/309/308613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6697" y="1750142"/>
            <a:ext cx="4576975" cy="4643480"/>
          </a:xfrm>
          <a:prstGeom prst="rect">
            <a:avLst/>
          </a:prstGeom>
          <a:noFill/>
        </p:spPr>
      </p:pic>
      <p:pic>
        <p:nvPicPr>
          <p:cNvPr id="41988" name="Picture 4" descr="http://fs00.infourok.ru/images/doc/255/260022/hello_html_c7a05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3856" y="288823"/>
            <a:ext cx="4898205" cy="2424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052052"/>
            <a:ext cx="8315810" cy="5604387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53316" y="1553497"/>
            <a:ext cx="2320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Классный час это не урок, но… и не пустая болтовня.</a:t>
            </a: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4578" name="Picture 2" descr="http://900igr.net/datas/pedagogika/Podgotovka-k-klassnomu-chasu/0007-007-Formy-provedenija-klassnykh-chasov-Beseda-Diskussija-Sjuzhetno-rolevaja-ig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51" y="1763738"/>
            <a:ext cx="5868117" cy="440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554181"/>
            <a:ext cx="7887064" cy="59112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Структура классного часа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145309"/>
            <a:ext cx="8202324" cy="571269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" name="Рисунок 9" descr="im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874" y="1151082"/>
            <a:ext cx="3038762" cy="2274170"/>
          </a:xfrm>
          <a:prstGeom prst="rect">
            <a:avLst/>
          </a:prstGeom>
        </p:spPr>
      </p:pic>
      <p:pic>
        <p:nvPicPr>
          <p:cNvPr id="11" name="Рисунок 10" descr="im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9731" y="2850571"/>
            <a:ext cx="2981905" cy="2231619"/>
          </a:xfrm>
          <a:prstGeom prst="rect">
            <a:avLst/>
          </a:prstGeom>
        </p:spPr>
      </p:pic>
      <p:pic>
        <p:nvPicPr>
          <p:cNvPr id="12" name="Рисунок 11" descr="img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117" y="1502064"/>
            <a:ext cx="2952750" cy="2209800"/>
          </a:xfrm>
          <a:prstGeom prst="rect">
            <a:avLst/>
          </a:prstGeom>
        </p:spPr>
      </p:pic>
      <p:pic>
        <p:nvPicPr>
          <p:cNvPr id="13" name="Рисунок 12" descr="img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479" y="3552536"/>
            <a:ext cx="2952750" cy="2209800"/>
          </a:xfrm>
          <a:prstGeom prst="rect">
            <a:avLst/>
          </a:prstGeom>
        </p:spPr>
      </p:pic>
      <p:pic>
        <p:nvPicPr>
          <p:cNvPr id="14" name="Рисунок 13" descr="img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0074" y="4791201"/>
            <a:ext cx="2761672" cy="2066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1846" y="391266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Этюд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050" name="Picture 2" descr="Классный час в 5 классе по ФГОС на тему &quot; Такие разные професси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03" y="1794163"/>
            <a:ext cx="3445164" cy="2583873"/>
          </a:xfrm>
          <a:prstGeom prst="rect">
            <a:avLst/>
          </a:prstGeom>
          <a:noFill/>
        </p:spPr>
      </p:pic>
      <p:pic>
        <p:nvPicPr>
          <p:cNvPr id="10" name="В Марий Эл школьница спасла из огня четверых де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876801" y="2027383"/>
            <a:ext cx="3048000" cy="2286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41119" y="4812145"/>
            <a:ext cx="3892336" cy="77813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Что означает пословица</a:t>
            </a:r>
          </a:p>
          <a:p>
            <a:r>
              <a:rPr lang="ru-RU" dirty="0" smtClean="0"/>
              <a:t>«Хорошее слово и кошке приятно»?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664" y="372794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Практикум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7382" y="1699490"/>
          <a:ext cx="746298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91"/>
                <a:gridCol w="3731491"/>
              </a:tblGrid>
              <a:tr h="3044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Продукт</a:t>
                      </a:r>
                      <a:endParaRPr lang="ru-RU" dirty="0"/>
                    </a:p>
                  </a:txBody>
                  <a:tcPr/>
                </a:tc>
              </a:tr>
              <a:tr h="304454">
                <a:tc>
                  <a:txBody>
                    <a:bodyPr/>
                    <a:lstStyle/>
                    <a:p>
                      <a:r>
                        <a:rPr lang="ru-RU" dirty="0" smtClean="0"/>
                        <a:t>«Здоровый образ жизни»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Составить «распорядок дня»;</a:t>
                      </a:r>
                    </a:p>
                    <a:p>
                      <a:r>
                        <a:rPr lang="ru-RU" dirty="0" smtClean="0"/>
                        <a:t>«Список полезных и вредных продуктов»</a:t>
                      </a:r>
                    </a:p>
                  </a:txBody>
                  <a:tcPr/>
                </a:tc>
              </a:tr>
              <a:tr h="304454">
                <a:tc>
                  <a:txBody>
                    <a:bodyPr/>
                    <a:lstStyle/>
                    <a:p>
                      <a:r>
                        <a:rPr lang="ru-RU" dirty="0" smtClean="0"/>
                        <a:t>«Нужна ли школьная форма?»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своего эскиза формы</a:t>
                      </a:r>
                      <a:endParaRPr lang="ru-RU" dirty="0"/>
                    </a:p>
                  </a:txBody>
                  <a:tcPr/>
                </a:tc>
              </a:tr>
              <a:tr h="304454">
                <a:tc>
                  <a:txBody>
                    <a:bodyPr/>
                    <a:lstStyle/>
                    <a:p>
                      <a:r>
                        <a:rPr lang="ru-RU" dirty="0" smtClean="0"/>
                        <a:t>«Мои</a:t>
                      </a:r>
                      <a:r>
                        <a:rPr lang="ru-RU" baseline="0" dirty="0" smtClean="0"/>
                        <a:t> достижения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Демонстрация своих </a:t>
                      </a:r>
                      <a:r>
                        <a:rPr lang="ru-RU" dirty="0" err="1" smtClean="0"/>
                        <a:t>портфолио</a:t>
                      </a:r>
                      <a:endParaRPr lang="ru-RU" dirty="0"/>
                    </a:p>
                  </a:txBody>
                  <a:tcPr/>
                </a:tc>
              </a:tr>
              <a:tr h="304454">
                <a:tc>
                  <a:txBody>
                    <a:bodyPr/>
                    <a:lstStyle/>
                    <a:p>
                      <a:r>
                        <a:rPr lang="ru-RU" dirty="0" smtClean="0"/>
                        <a:t>«Братья наши меньшие.» «Покормите птиц зимой»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кормушек, скворечников.</a:t>
                      </a:r>
                      <a:endParaRPr lang="ru-RU" dirty="0"/>
                    </a:p>
                  </a:txBody>
                  <a:tcPr/>
                </a:tc>
              </a:tr>
              <a:tr h="304454">
                <a:tc>
                  <a:txBody>
                    <a:bodyPr/>
                    <a:lstStyle/>
                    <a:p>
                      <a:r>
                        <a:rPr lang="ru-RU" dirty="0" smtClean="0"/>
                        <a:t>“Все профессии важны, все профессии нужны!”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Приглашение родителей разных профессий</a:t>
                      </a:r>
                      <a:endParaRPr lang="ru-RU" dirty="0"/>
                    </a:p>
                  </a:txBody>
                  <a:tcPr/>
                </a:tc>
              </a:tr>
              <a:tr h="304454">
                <a:tc>
                  <a:txBody>
                    <a:bodyPr/>
                    <a:lstStyle/>
                    <a:p>
                      <a:r>
                        <a:rPr lang="ru-RU" dirty="0" smtClean="0"/>
                        <a:t>«Скажем нет плохому</a:t>
                      </a:r>
                      <a:r>
                        <a:rPr lang="ru-RU" baseline="0" dirty="0" smtClean="0"/>
                        <a:t> настроению»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Рисунки</a:t>
                      </a:r>
                      <a:endParaRPr lang="ru-RU" dirty="0"/>
                    </a:p>
                  </a:txBody>
                  <a:tcPr/>
                </a:tc>
              </a:tr>
              <a:tr h="304454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родного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Поход</a:t>
                      </a:r>
                      <a:r>
                        <a:rPr lang="ru-RU" baseline="0" dirty="0" smtClean="0"/>
                        <a:t> в музей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1846" y="391266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2" name="Рисунок 11" descr="kl_chas4b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7720" y="1838632"/>
            <a:ext cx="6871058" cy="3873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6500" y="382029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Рефлексия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357746"/>
            <a:ext cx="8202324" cy="537556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320800"/>
            <a:ext cx="75135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  </a:t>
            </a:r>
            <a:r>
              <a:rPr lang="ru-RU" b="1" u="sng" dirty="0" smtClean="0"/>
              <a:t>Рисуем настроение.</a:t>
            </a:r>
            <a:endParaRPr lang="ru-RU" dirty="0" smtClean="0"/>
          </a:p>
          <a:p>
            <a:r>
              <a:rPr lang="ru-RU" dirty="0" smtClean="0"/>
              <a:t>-Сравнить своё настроение с образом какого-либо животного (растения, цветка) и нарисовать его, можно  объяснить словами.</a:t>
            </a:r>
          </a:p>
          <a:p>
            <a:r>
              <a:rPr lang="ru-RU" i="1" dirty="0" smtClean="0"/>
              <a:t>- Красками на мокром листе нарисовать своё настроение.</a:t>
            </a:r>
            <a:endParaRPr lang="ru-RU" dirty="0" smtClean="0"/>
          </a:p>
          <a:p>
            <a:r>
              <a:rPr lang="ru-RU" i="1" dirty="0" smtClean="0"/>
              <a:t>- На общем большом листе группой или всем классом нарисовать красками своё настроение в виде полоски, листочка, облачка, пятнышка (в течении 1 минуты).</a:t>
            </a:r>
            <a:endParaRPr lang="ru-RU" dirty="0" smtClean="0"/>
          </a:p>
          <a:p>
            <a:r>
              <a:rPr lang="ru-RU" dirty="0" smtClean="0"/>
              <a:t> Красный цвет мягких тонов (розовый, оранжевый) – радостное, восторженное настроение,</a:t>
            </a:r>
          </a:p>
          <a:p>
            <a:r>
              <a:rPr lang="ru-RU" dirty="0" smtClean="0"/>
              <a:t>красный насыщенный и яркий цвет – нервозное, возбуждённое состояние, агрессия;</a:t>
            </a:r>
          </a:p>
          <a:p>
            <a:r>
              <a:rPr lang="ru-RU" dirty="0" smtClean="0"/>
              <a:t>синий – грустное настроение, пассивность, усталость;</a:t>
            </a:r>
          </a:p>
          <a:p>
            <a:r>
              <a:rPr lang="ru-RU" dirty="0" smtClean="0"/>
              <a:t>зелёный – активность, (но при насыщенности цвета – это беззащитность);</a:t>
            </a:r>
          </a:p>
          <a:p>
            <a:r>
              <a:rPr lang="ru-RU" dirty="0" smtClean="0"/>
              <a:t>жёлтый – приятное, спокойное настроение;</a:t>
            </a:r>
          </a:p>
          <a:p>
            <a:r>
              <a:rPr lang="ru-RU" dirty="0" smtClean="0"/>
              <a:t>фиолетовый – беспокойное, тревожное настроение, близкое к разочарованию;</a:t>
            </a:r>
          </a:p>
          <a:p>
            <a:r>
              <a:rPr lang="ru-RU" dirty="0" smtClean="0"/>
              <a:t>серый – замкнутость, огорчение;</a:t>
            </a:r>
          </a:p>
          <a:p>
            <a:r>
              <a:rPr lang="ru-RU" dirty="0" smtClean="0"/>
              <a:t>чёрный – унылое настроение, отрицание, протест;</a:t>
            </a:r>
          </a:p>
          <a:p>
            <a:r>
              <a:rPr lang="ru-RU" dirty="0" smtClean="0"/>
              <a:t>коричневый – пассивность, беспокойство и неуверенность.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6500" y="382029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Рефлексия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357746"/>
            <a:ext cx="4402571" cy="537556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«Огонёк общения»</a:t>
            </a:r>
          </a:p>
          <a:p>
            <a:r>
              <a:rPr lang="ru-RU" i="1" dirty="0" smtClean="0"/>
              <a:t> Дети в кругу, обнявшись за плечи, поговаривают то, что было самым интересным.</a:t>
            </a:r>
            <a:endParaRPr lang="ru-RU" dirty="0" smtClean="0"/>
          </a:p>
          <a:p>
            <a:r>
              <a:rPr lang="ru-RU" i="1" dirty="0" smtClean="0"/>
              <a:t> Дети по кругу передают символическое сердечко и говорят:</a:t>
            </a:r>
            <a:endParaRPr lang="ru-RU" dirty="0" smtClean="0"/>
          </a:p>
          <a:p>
            <a:r>
              <a:rPr lang="ru-RU" i="1" dirty="0" smtClean="0"/>
              <a:t>-сегодня меня порадовало…</a:t>
            </a:r>
            <a:endParaRPr lang="ru-RU" dirty="0" smtClean="0"/>
          </a:p>
          <a:p>
            <a:r>
              <a:rPr lang="ru-RU" i="1" dirty="0" smtClean="0"/>
              <a:t>-сегодня меня огорчило…</a:t>
            </a:r>
            <a:endParaRPr lang="ru-RU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3796" name="Picture 4" descr="D:\фотографии\5а класс\5 а\IMG_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626" y="1396181"/>
            <a:ext cx="3775587" cy="5250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6500" y="382029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Рефлексия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86328" y="1440873"/>
            <a:ext cx="4619969" cy="5292436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 </a:t>
            </a:r>
            <a:r>
              <a:rPr lang="ru-RU" i="1" dirty="0" smtClean="0"/>
              <a:t>Дети сравнивают своё настроение с образом какого-либо животного (растения, цветка).</a:t>
            </a:r>
            <a:endParaRPr lang="ru-RU" dirty="0" smtClean="0"/>
          </a:p>
          <a:p>
            <a:r>
              <a:rPr lang="ru-RU" i="1" dirty="0" smtClean="0"/>
              <a:t>- Рисование образа урока (мероприятия, игры).</a:t>
            </a:r>
            <a:endParaRPr lang="ru-RU" dirty="0" smtClean="0"/>
          </a:p>
          <a:p>
            <a:pPr>
              <a:buFontTx/>
              <a:buChar char="-"/>
            </a:pPr>
            <a:r>
              <a:rPr lang="ru-RU" i="1" dirty="0" smtClean="0"/>
              <a:t>Лепка из пластилина  соответствующего настроению  образа.</a:t>
            </a:r>
          </a:p>
          <a:p>
            <a:r>
              <a:rPr lang="ru-RU" b="1" i="1" dirty="0" smtClean="0"/>
              <a:t>«Светофор»</a:t>
            </a:r>
            <a:endParaRPr lang="ru-RU" dirty="0" smtClean="0"/>
          </a:p>
          <a:p>
            <a:r>
              <a:rPr lang="ru-RU" i="1" dirty="0" smtClean="0"/>
              <a:t>Дети сигналят карточками:</a:t>
            </a:r>
            <a:endParaRPr lang="ru-RU" dirty="0" smtClean="0"/>
          </a:p>
          <a:p>
            <a:r>
              <a:rPr lang="ru-RU" i="1" dirty="0" smtClean="0"/>
              <a:t>Зелёной – побольше таких дел,                  поучительно,</a:t>
            </a:r>
            <a:endParaRPr lang="ru-RU" dirty="0" smtClean="0"/>
          </a:p>
          <a:p>
            <a:r>
              <a:rPr lang="ru-RU" i="1" dirty="0" smtClean="0"/>
              <a:t>Жёлтой – понравилось, но не всё,             интересно,</a:t>
            </a:r>
            <a:endParaRPr lang="ru-RU" dirty="0" smtClean="0"/>
          </a:p>
          <a:p>
            <a:r>
              <a:rPr lang="ru-RU" i="1" dirty="0" smtClean="0"/>
              <a:t>Красной – дело не понравилось,  скучно.</a:t>
            </a:r>
          </a:p>
          <a:p>
            <a:pPr>
              <a:buFontTx/>
              <a:buChar char="-"/>
            </a:pPr>
            <a:endParaRPr lang="ru-RU" i="1" dirty="0" smtClean="0"/>
          </a:p>
          <a:p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1746" name="Picture 2" descr="http://sochi-schools.ru/d093/im/pic_1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1871" y="1264915"/>
            <a:ext cx="2599842" cy="3218594"/>
          </a:xfrm>
          <a:prstGeom prst="rect">
            <a:avLst/>
          </a:prstGeom>
          <a:noFill/>
        </p:spPr>
      </p:pic>
      <p:pic>
        <p:nvPicPr>
          <p:cNvPr id="31748" name="Picture 4" descr="http://bigslide.ru/images/5/4865/960/img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8413" y="4321276"/>
            <a:ext cx="3382298" cy="2536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175</Words>
  <Application>Microsoft Office PowerPoint</Application>
  <PresentationFormat>Экран (4:3)</PresentationFormat>
  <Paragraphs>148</Paragraphs>
  <Slides>13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Halit</cp:lastModifiedBy>
  <cp:revision>30</cp:revision>
  <dcterms:created xsi:type="dcterms:W3CDTF">2013-04-07T07:07:54Z</dcterms:created>
  <dcterms:modified xsi:type="dcterms:W3CDTF">2016-03-23T09:47:41Z</dcterms:modified>
</cp:coreProperties>
</file>